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1"/>
  </p:notesMasterIdLst>
  <p:sldIdLst>
    <p:sldId id="256" r:id="rId2"/>
    <p:sldId id="277" r:id="rId3"/>
    <p:sldId id="278" r:id="rId4"/>
    <p:sldId id="276" r:id="rId5"/>
    <p:sldId id="275" r:id="rId6"/>
    <p:sldId id="257" r:id="rId7"/>
    <p:sldId id="259" r:id="rId8"/>
    <p:sldId id="282" r:id="rId9"/>
    <p:sldId id="269" r:id="rId10"/>
    <p:sldId id="268" r:id="rId11"/>
    <p:sldId id="283" r:id="rId12"/>
    <p:sldId id="270" r:id="rId13"/>
    <p:sldId id="261" r:id="rId14"/>
    <p:sldId id="287" r:id="rId15"/>
    <p:sldId id="267" r:id="rId16"/>
    <p:sldId id="272" r:id="rId17"/>
    <p:sldId id="288" r:id="rId18"/>
    <p:sldId id="271" r:id="rId19"/>
    <p:sldId id="289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>
                <a:solidFill>
                  <a:srgbClr val="000A1E"/>
                </a:solidFill>
              </a:rPr>
              <a:t>LPP Students Initial Program Entry Year </a:t>
            </a:r>
          </a:p>
          <a:p>
            <a:pPr>
              <a:defRPr sz="2000"/>
            </a:pPr>
            <a:r>
              <a:rPr lang="en-US" sz="2000" b="1" u="sng" dirty="0">
                <a:solidFill>
                  <a:srgbClr val="000A1E"/>
                </a:solidFill>
              </a:rPr>
              <a:t>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99709689291388E-3"/>
                  <c:y val="-0.31441461597221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7B-4867-A819-DA2086AC76F9}"/>
                </c:ext>
              </c:extLst>
            </c:dLbl>
            <c:dLbl>
              <c:idx val="1"/>
              <c:layout>
                <c:manualLayout>
                  <c:x val="0"/>
                  <c:y val="-0.1488281158447271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820250984251962E-2"/>
                      <c:h val="6.2367183663436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17B-4867-A819-DA2086AC76F9}"/>
                </c:ext>
              </c:extLst>
            </c:dLbl>
            <c:dLbl>
              <c:idx val="2"/>
              <c:layout>
                <c:manualLayout>
                  <c:x val="0"/>
                  <c:y val="-0.114843742935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7B-4867-A819-DA2086AC76F9}"/>
                </c:ext>
              </c:extLst>
            </c:dLbl>
            <c:dLbl>
              <c:idx val="3"/>
              <c:layout>
                <c:manualLayout>
                  <c:x val="4.6874999999998853E-3"/>
                  <c:y val="-7.265624553049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7B-4867-A819-DA2086AC76F9}"/>
                </c:ext>
              </c:extLst>
            </c:dLbl>
            <c:dLbl>
              <c:idx val="4"/>
              <c:layout>
                <c:manualLayout>
                  <c:x val="-6.2500000000000003E-3"/>
                  <c:y val="-5.624999653973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7B-4867-A819-DA2086AC76F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  <c:pt idx="3">
                  <c:v>14-15</c:v>
                </c:pt>
                <c:pt idx="4">
                  <c:v>13-14 OR Earlier</c:v>
                </c:pt>
                <c:pt idx="5">
                  <c:v>Date of Program Entry Not Reported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8223</c:v>
                </c:pt>
                <c:pt idx="1">
                  <c:v>3132</c:v>
                </c:pt>
                <c:pt idx="2">
                  <c:v>2112</c:v>
                </c:pt>
                <c:pt idx="3">
                  <c:v>1070</c:v>
                </c:pt>
                <c:pt idx="4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B-4867-A819-DA2086AC76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5625000000000001E-3"/>
                  <c:y val="-3.0296302266446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7B-4867-A819-DA2086AC7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17-18</c:v>
                </c:pt>
                <c:pt idx="1">
                  <c:v>16-17</c:v>
                </c:pt>
                <c:pt idx="2">
                  <c:v>15-16</c:v>
                </c:pt>
                <c:pt idx="3">
                  <c:v>14-15</c:v>
                </c:pt>
                <c:pt idx="4">
                  <c:v>13-14 OR Earlier</c:v>
                </c:pt>
                <c:pt idx="5">
                  <c:v>Date of Program Entry Not Reported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5" formatCode="#,##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B-4867-A819-DA2086AC76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882768"/>
        <c:axId val="563554184"/>
      </c:barChart>
      <c:catAx>
        <c:axId val="4128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554184"/>
        <c:crosses val="autoZero"/>
        <c:auto val="1"/>
        <c:lblAlgn val="ctr"/>
        <c:lblOffset val="100"/>
        <c:noMultiLvlLbl val="0"/>
      </c:catAx>
      <c:valAx>
        <c:axId val="56355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8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1746"/>
                </a:solidFill>
              </a:rPr>
              <a:t>LPP Students Served By Grade Level                                                                               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Grade 4</c:v>
                </c:pt>
                <c:pt idx="1">
                  <c:v>Grade 5</c:v>
                </c:pt>
                <c:pt idx="2">
                  <c:v>Grade 6</c:v>
                </c:pt>
                <c:pt idx="3">
                  <c:v>Grade 7</c:v>
                </c:pt>
                <c:pt idx="4">
                  <c:v>Grade 8</c:v>
                </c:pt>
                <c:pt idx="5">
                  <c:v>Grade 9</c:v>
                </c:pt>
                <c:pt idx="6">
                  <c:v>Grade 10</c:v>
                </c:pt>
                <c:pt idx="7">
                  <c:v>Grade 11</c:v>
                </c:pt>
                <c:pt idx="8">
                  <c:v>Grade 12</c:v>
                </c:pt>
                <c:pt idx="9">
                  <c:v>Grade 13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7</c:v>
                </c:pt>
                <c:pt idx="1">
                  <c:v>441</c:v>
                </c:pt>
                <c:pt idx="2">
                  <c:v>1242</c:v>
                </c:pt>
                <c:pt idx="3">
                  <c:v>1782</c:v>
                </c:pt>
                <c:pt idx="4">
                  <c:v>1845</c:v>
                </c:pt>
                <c:pt idx="5">
                  <c:v>2563</c:v>
                </c:pt>
                <c:pt idx="6">
                  <c:v>2515</c:v>
                </c:pt>
                <c:pt idx="7">
                  <c:v>2622</c:v>
                </c:pt>
                <c:pt idx="8">
                  <c:v>2518</c:v>
                </c:pt>
                <c:pt idx="9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2-400C-BD64-18669BFFE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840304"/>
        <c:axId val="234378712"/>
      </c:barChart>
      <c:catAx>
        <c:axId val="2338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378712"/>
        <c:crosses val="autoZero"/>
        <c:auto val="1"/>
        <c:lblAlgn val="ctr"/>
        <c:lblOffset val="100"/>
        <c:noMultiLvlLbl val="0"/>
      </c:catAx>
      <c:valAx>
        <c:axId val="23437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srgbClr val="001746"/>
                </a:solidFill>
              </a:rPr>
              <a:t>2017-18</a:t>
            </a:r>
          </a:p>
        </c:rich>
      </c:tx>
      <c:layout>
        <c:manualLayout>
          <c:xMode val="edge"/>
          <c:yMode val="edge"/>
          <c:x val="0.44711787192586672"/>
          <c:y val="5.44779738147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018174572855295"/>
          <c:y val="0.12055553304776137"/>
          <c:w val="0.66097298518486958"/>
          <c:h val="0.71153621408859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Students Referred to the LPP Program By Reason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5480350869939526E-3"/>
                  <c:y val="-1.3562733623426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7D-4A9A-BE00-62C5265432B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Unsatisfactory Academic Performance</c:v>
                </c:pt>
                <c:pt idx="1">
                  <c:v>Negative Peer Pressure</c:v>
                </c:pt>
                <c:pt idx="2">
                  <c:v>Other</c:v>
                </c:pt>
                <c:pt idx="3">
                  <c:v>Negative Changes in Family Circumstances</c:v>
                </c:pt>
                <c:pt idx="4">
                  <c:v>Inconsistent School attendance or truancy</c:v>
                </c:pt>
                <c:pt idx="5">
                  <c:v>History of Behavior or Disciplinary Problems</c:v>
                </c:pt>
                <c:pt idx="6">
                  <c:v>History of Family or Peers Dropping Out of School</c:v>
                </c:pt>
                <c:pt idx="7">
                  <c:v>Limited English Proficiency</c:v>
                </c:pt>
                <c:pt idx="8">
                  <c:v>No Reason Reported</c:v>
                </c:pt>
                <c:pt idx="9">
                  <c:v>Homelessness or Resident in a Shelter or Foster Care</c:v>
                </c:pt>
                <c:pt idx="10">
                  <c:v>History of Substance Abuse</c:v>
                </c:pt>
                <c:pt idx="11">
                  <c:v>Teenage Pregnancy and / or Parenting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0.4990379681888148</c:v>
                </c:pt>
                <c:pt idx="1">
                  <c:v>0.35126988199076448</c:v>
                </c:pt>
                <c:pt idx="2">
                  <c:v>0.13455618265777322</c:v>
                </c:pt>
                <c:pt idx="3">
                  <c:v>0.13096459722934839</c:v>
                </c:pt>
                <c:pt idx="4">
                  <c:v>0.12641097998973833</c:v>
                </c:pt>
                <c:pt idx="5">
                  <c:v>0.11416110826064649</c:v>
                </c:pt>
                <c:pt idx="6">
                  <c:v>8.7929707542329399E-2</c:v>
                </c:pt>
                <c:pt idx="7">
                  <c:v>8.1644433042585937E-2</c:v>
                </c:pt>
                <c:pt idx="8">
                  <c:v>2.5846587993842995E-2</c:v>
                </c:pt>
                <c:pt idx="9">
                  <c:v>1.2762955361723961E-2</c:v>
                </c:pt>
                <c:pt idx="10">
                  <c:v>9.8127244740892766E-3</c:v>
                </c:pt>
                <c:pt idx="11">
                  <c:v>8.6582863006670081E-3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0-4F0B-880D-4AB2B8FB5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7878128"/>
        <c:axId val="247878456"/>
      </c:barChart>
      <c:catAx>
        <c:axId val="24787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456"/>
        <c:crosses val="autoZero"/>
        <c:auto val="1"/>
        <c:lblAlgn val="ctr"/>
        <c:lblOffset val="100"/>
        <c:noMultiLvlLbl val="0"/>
      </c:catAx>
      <c:valAx>
        <c:axId val="2478784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srgbClr val="001746"/>
                </a:solidFill>
              </a:rPr>
              <a:t>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556145438114903E-2"/>
          <c:y val="0.14387369186366269"/>
          <c:w val="0.93707624319599225"/>
          <c:h val="0.62065653455709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328205111799462E-3"/>
                  <c:y val="5.4250221882692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9-46BE-85D6-D9A3FE25E6E4}"/>
                </c:ext>
              </c:extLst>
            </c:dLbl>
            <c:dLbl>
              <c:idx val="3"/>
              <c:layout>
                <c:manualLayout>
                  <c:x val="-3.8157746523456763E-3"/>
                  <c:y val="3.2326512452079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7D-4A9A-BE00-62C5265432B5}"/>
                </c:ext>
              </c:extLst>
            </c:dLbl>
            <c:dLbl>
              <c:idx val="4"/>
              <c:layout>
                <c:manualLayout>
                  <c:x val="8.6645234907758854E-4"/>
                  <c:y val="5.4250221882692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9-46BE-85D6-D9A3FE25E6E4}"/>
                </c:ext>
              </c:extLst>
            </c:dLbl>
            <c:dLbl>
              <c:idx val="6"/>
              <c:layout>
                <c:manualLayout>
                  <c:x val="-6.8205668195356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19-46BE-85D6-D9A3FE25E6E4}"/>
                </c:ext>
              </c:extLst>
            </c:dLbl>
            <c:dLbl>
              <c:idx val="7"/>
              <c:layout>
                <c:manualLayout>
                  <c:x val="-4.5470445463572026E-3"/>
                  <c:y val="-5.4250934493705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19-46BE-85D6-D9A3FE25E6E4}"/>
                </c:ext>
              </c:extLst>
            </c:dLbl>
            <c:dLbl>
              <c:idx val="8"/>
              <c:layout>
                <c:manualLayout>
                  <c:x val="-7.95732795612504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9-4188-8BFF-79D03732E944}"/>
                </c:ext>
              </c:extLst>
            </c:dLbl>
            <c:dLbl>
              <c:idx val="10"/>
              <c:layout>
                <c:manualLayout>
                  <c:x val="1.5976583224463976E-3"/>
                  <c:y val="9.6554696690800197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131558171916238E-2"/>
                      <c:h val="3.19132190091002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FC9-4188-8BFF-79D03732E944}"/>
                </c:ext>
              </c:extLst>
            </c:dLbl>
            <c:dLbl>
              <c:idx val="11"/>
              <c:layout>
                <c:manualLayout>
                  <c:x val="1.5300982748236661E-3"/>
                  <c:y val="-2.4524892959464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19-46BE-85D6-D9A3FE25E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Unsatisfactory Academic Performance</c:v>
                </c:pt>
                <c:pt idx="1">
                  <c:v>Inconsistent School attendance or truancy</c:v>
                </c:pt>
                <c:pt idx="2">
                  <c:v>History of Behavior or Disciplinary Problems</c:v>
                </c:pt>
                <c:pt idx="3">
                  <c:v>History of Family or Peers Dropping Out of School</c:v>
                </c:pt>
                <c:pt idx="4">
                  <c:v>Negative Changes in Family Circumstances</c:v>
                </c:pt>
                <c:pt idx="5">
                  <c:v>History of Child Abuse or Neglect</c:v>
                </c:pt>
                <c:pt idx="6">
                  <c:v>Homelessness or Resident in a Shelter or Foster Care</c:v>
                </c:pt>
                <c:pt idx="7">
                  <c:v>History of Substance Abuse</c:v>
                </c:pt>
                <c:pt idx="8">
                  <c:v>Limited English Proficiency</c:v>
                </c:pt>
                <c:pt idx="9">
                  <c:v>Teenage Pregnancy and / or Parenting</c:v>
                </c:pt>
                <c:pt idx="10">
                  <c:v>Negative Peer Pressure</c:v>
                </c:pt>
                <c:pt idx="11">
                  <c:v>Other</c:v>
                </c:pt>
                <c:pt idx="12">
                  <c:v>No Reason Reported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7781</c:v>
                </c:pt>
                <c:pt idx="1">
                  <c:v>1971</c:v>
                </c:pt>
                <c:pt idx="2">
                  <c:v>1780</c:v>
                </c:pt>
                <c:pt idx="3">
                  <c:v>1371</c:v>
                </c:pt>
                <c:pt idx="4">
                  <c:v>2042</c:v>
                </c:pt>
                <c:pt idx="5">
                  <c:v>251</c:v>
                </c:pt>
                <c:pt idx="6">
                  <c:v>199</c:v>
                </c:pt>
                <c:pt idx="7">
                  <c:v>153</c:v>
                </c:pt>
                <c:pt idx="8">
                  <c:v>1273</c:v>
                </c:pt>
                <c:pt idx="9">
                  <c:v>135</c:v>
                </c:pt>
                <c:pt idx="10">
                  <c:v>5477</c:v>
                </c:pt>
                <c:pt idx="11">
                  <c:v>2098</c:v>
                </c:pt>
                <c:pt idx="12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0-4F0B-880D-4AB2B8FB5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47878128"/>
        <c:axId val="247878456"/>
      </c:barChart>
      <c:catAx>
        <c:axId val="2478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456"/>
        <c:crosses val="autoZero"/>
        <c:auto val="1"/>
        <c:lblAlgn val="ctr"/>
        <c:lblOffset val="100"/>
        <c:noMultiLvlLbl val="0"/>
      </c:catAx>
      <c:valAx>
        <c:axId val="24787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1746"/>
                </a:solidFill>
              </a:rPr>
              <a:t>Year End Outcomes of Students Served by LPP </a:t>
            </a:r>
          </a:p>
          <a:p>
            <a:pPr>
              <a:defRPr/>
            </a:pPr>
            <a:r>
              <a:rPr lang="en-US" b="1" dirty="0">
                <a:solidFill>
                  <a:srgbClr val="001746"/>
                </a:solidFill>
              </a:rPr>
              <a:t>2017-18</a:t>
            </a:r>
          </a:p>
        </c:rich>
      </c:tx>
      <c:layout>
        <c:manualLayout>
          <c:xMode val="edge"/>
          <c:yMode val="edge"/>
          <c:x val="0.2815987251879468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16953942181451E-2"/>
          <c:y val="0.1025994125374802"/>
          <c:w val="0.91970738976558097"/>
          <c:h val="0.565982864949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End Outcome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Promoted</c:v>
                </c:pt>
                <c:pt idx="1">
                  <c:v>Graduated</c:v>
                </c:pt>
                <c:pt idx="2">
                  <c:v>Retained </c:v>
                </c:pt>
                <c:pt idx="3">
                  <c:v>Transfer to Different School</c:v>
                </c:pt>
                <c:pt idx="4">
                  <c:v>Other </c:v>
                </c:pt>
                <c:pt idx="5">
                  <c:v>No Longer Interested</c:v>
                </c:pt>
                <c:pt idx="6">
                  <c:v>Extra Curricular Activities or Sports Conflicts</c:v>
                </c:pt>
                <c:pt idx="7">
                  <c:v>Unknown</c:v>
                </c:pt>
                <c:pt idx="8">
                  <c:v>Dropped Out of LPP Program but Stayed in School</c:v>
                </c:pt>
                <c:pt idx="9">
                  <c:v>Dropped Out of School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11880</c:v>
                </c:pt>
                <c:pt idx="1">
                  <c:v>2057</c:v>
                </c:pt>
                <c:pt idx="2">
                  <c:v>510</c:v>
                </c:pt>
                <c:pt idx="3">
                  <c:v>425</c:v>
                </c:pt>
                <c:pt idx="4">
                  <c:v>232</c:v>
                </c:pt>
                <c:pt idx="5">
                  <c:v>104</c:v>
                </c:pt>
                <c:pt idx="6">
                  <c:v>102</c:v>
                </c:pt>
                <c:pt idx="7">
                  <c:v>150</c:v>
                </c:pt>
                <c:pt idx="8">
                  <c:v>71</c:v>
                </c:pt>
                <c:pt idx="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B-402F-BA71-696AD8B08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66376"/>
        <c:axId val="51767360"/>
      </c:barChart>
      <c:catAx>
        <c:axId val="5176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7360"/>
        <c:crosses val="autoZero"/>
        <c:auto val="1"/>
        <c:lblAlgn val="ctr"/>
        <c:lblOffset val="100"/>
        <c:noMultiLvlLbl val="0"/>
      </c:catAx>
      <c:valAx>
        <c:axId val="5176736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1746"/>
                </a:solidFill>
              </a:rPr>
              <a:t>Number of LPP Programs Offering Each Type of Intervention to Program Participants </a:t>
            </a:r>
          </a:p>
          <a:p>
            <a:pPr>
              <a:defRPr/>
            </a:pPr>
            <a:r>
              <a:rPr lang="en-US" b="1" dirty="0">
                <a:solidFill>
                  <a:srgbClr val="001746"/>
                </a:solidFill>
              </a:rPr>
              <a:t>2017-18</a:t>
            </a:r>
          </a:p>
        </c:rich>
      </c:tx>
      <c:layout>
        <c:manualLayout>
          <c:xMode val="edge"/>
          <c:yMode val="edge"/>
          <c:x val="9.2449014096797774E-2"/>
          <c:y val="4.6874997116449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06060132277924"/>
          <c:y val="0.20669529978498402"/>
          <c:w val="0.73201122071651148"/>
          <c:h val="0.6525826370212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F7-498A-822C-0F54CB4BB79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F7-498A-822C-0F54CB4BB79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4F7-498A-822C-0F54CB4BB79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4F7-498A-822C-0F54CB4BB79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F7-498A-822C-0F54CB4BB79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F7-498A-822C-0F54CB4BB79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F7-498A-822C-0F54CB4BB79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F7-498A-822C-0F54CB4BB79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F7-498A-822C-0F54CB4BB79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F7-498A-822C-0F54CB4BB79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F7-498A-822C-0F54CB4BB79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F7-498A-822C-0F54CB4BB79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F7-498A-822C-0F54CB4BB79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F7-498A-822C-0F54CB4BB79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F7-498A-822C-0F54CB4BB79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F7-498A-822C-0F54CB4BB79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F7-498A-822C-0F54CB4BB79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F7-498A-822C-0F54CB4BB79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F7-498A-822C-0F54CB4BB79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F7-498A-822C-0F54CB4BB79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F7-498A-822C-0F54CB4BB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Individual Counseling</c:v>
                </c:pt>
                <c:pt idx="1">
                  <c:v>College Readiness</c:v>
                </c:pt>
                <c:pt idx="2">
                  <c:v>Enrichment or Cultural Activity</c:v>
                </c:pt>
                <c:pt idx="3">
                  <c:v>Employment Preparation</c:v>
                </c:pt>
                <c:pt idx="4">
                  <c:v>Mentoring</c:v>
                </c:pt>
                <c:pt idx="5">
                  <c:v>Life Skills</c:v>
                </c:pt>
                <c:pt idx="6">
                  <c:v>Academic Emersion or Academic Support</c:v>
                </c:pt>
                <c:pt idx="7">
                  <c:v>Tutoring</c:v>
                </c:pt>
                <c:pt idx="8">
                  <c:v>Leadership Conferences Development</c:v>
                </c:pt>
                <c:pt idx="9">
                  <c:v>Social Skills</c:v>
                </c:pt>
                <c:pt idx="10">
                  <c:v>Sports and wellness</c:v>
                </c:pt>
                <c:pt idx="11">
                  <c:v>Workshops</c:v>
                </c:pt>
                <c:pt idx="12">
                  <c:v>Other Activities</c:v>
                </c:pt>
                <c:pt idx="13">
                  <c:v>Home Visits</c:v>
                </c:pt>
                <c:pt idx="14">
                  <c:v>Community Service Projects Stand Alone</c:v>
                </c:pt>
                <c:pt idx="15">
                  <c:v>Volunteering</c:v>
                </c:pt>
                <c:pt idx="16">
                  <c:v>Family Counseling</c:v>
                </c:pt>
                <c:pt idx="17">
                  <c:v>Civic Duty Action</c:v>
                </c:pt>
                <c:pt idx="18">
                  <c:v>Leadership Municipal or State Activity</c:v>
                </c:pt>
                <c:pt idx="19">
                  <c:v>Service Learning</c:v>
                </c:pt>
                <c:pt idx="20">
                  <c:v>Group Counseling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45</c:v>
                </c:pt>
                <c:pt idx="1">
                  <c:v>44</c:v>
                </c:pt>
                <c:pt idx="2">
                  <c:v>43</c:v>
                </c:pt>
                <c:pt idx="3">
                  <c:v>43</c:v>
                </c:pt>
                <c:pt idx="4">
                  <c:v>41</c:v>
                </c:pt>
                <c:pt idx="5">
                  <c:v>40</c:v>
                </c:pt>
                <c:pt idx="6">
                  <c:v>39</c:v>
                </c:pt>
                <c:pt idx="7">
                  <c:v>39</c:v>
                </c:pt>
                <c:pt idx="8">
                  <c:v>37</c:v>
                </c:pt>
                <c:pt idx="9">
                  <c:v>36</c:v>
                </c:pt>
                <c:pt idx="10">
                  <c:v>34</c:v>
                </c:pt>
                <c:pt idx="11">
                  <c:v>33</c:v>
                </c:pt>
                <c:pt idx="12">
                  <c:v>31</c:v>
                </c:pt>
                <c:pt idx="13">
                  <c:v>29</c:v>
                </c:pt>
                <c:pt idx="14">
                  <c:v>29</c:v>
                </c:pt>
                <c:pt idx="15">
                  <c:v>29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21</c:v>
                </c:pt>
                <c:pt idx="2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2-4D57-B07B-7679D432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229728"/>
        <c:axId val="489229400"/>
      </c:barChart>
      <c:catAx>
        <c:axId val="4892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400"/>
        <c:crosses val="autoZero"/>
        <c:auto val="1"/>
        <c:lblAlgn val="ctr"/>
        <c:lblOffset val="100"/>
        <c:noMultiLvlLbl val="0"/>
      </c:catAx>
      <c:valAx>
        <c:axId val="48922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1746"/>
                </a:solidFill>
              </a:rPr>
              <a:t>Number of LPP students receiving each type of service  </a:t>
            </a:r>
          </a:p>
          <a:p>
            <a:pPr>
              <a:defRPr/>
            </a:pPr>
            <a:r>
              <a:rPr lang="en-US" b="1" dirty="0">
                <a:solidFill>
                  <a:srgbClr val="001746"/>
                </a:solidFill>
              </a:rPr>
              <a:t>2017-18</a:t>
            </a:r>
          </a:p>
        </c:rich>
      </c:tx>
      <c:layout>
        <c:manualLayout>
          <c:xMode val="edge"/>
          <c:yMode val="edge"/>
          <c:x val="0.26445939853178052"/>
          <c:y val="1.2312715474021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06060132277924"/>
          <c:y val="0.20669529978498402"/>
          <c:w val="0.73201122071651148"/>
          <c:h val="0.6525826370212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4F7-498A-822C-0F54CB4BB79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4F7-498A-822C-0F54CB4BB79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4F7-498A-822C-0F54CB4BB79E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4F7-498A-822C-0F54CB4BB79E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F7-498A-822C-0F54CB4BB79E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F7-498A-822C-0F54CB4BB79E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4F7-498A-822C-0F54CB4BB79E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4F7-498A-822C-0F54CB4BB79E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4F7-498A-822C-0F54CB4BB79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4F7-498A-822C-0F54CB4BB79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4F7-498A-822C-0F54CB4BB79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F7-498A-822C-0F54CB4BB79E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F7-498A-822C-0F54CB4BB79E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F7-498A-822C-0F54CB4BB79E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F7-498A-822C-0F54CB4BB79E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F7-498A-822C-0F54CB4BB79E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F7-498A-822C-0F54CB4BB79E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F7-498A-822C-0F54CB4BB79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F7-498A-822C-0F54CB4BB79E}"/>
                </c:ext>
              </c:extLst>
            </c:dLbl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F7-498A-822C-0F54CB4BB79E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F7-498A-822C-0F54CB4BB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Individual Counseling</c:v>
                </c:pt>
                <c:pt idx="1">
                  <c:v>Academic Emersion or Academic Support</c:v>
                </c:pt>
                <c:pt idx="2">
                  <c:v>College Readiness</c:v>
                </c:pt>
                <c:pt idx="3">
                  <c:v>Tutoring</c:v>
                </c:pt>
                <c:pt idx="4">
                  <c:v>Mentoring</c:v>
                </c:pt>
                <c:pt idx="5">
                  <c:v>Social Skills</c:v>
                </c:pt>
                <c:pt idx="6">
                  <c:v>Enrichment or Cultural Activity</c:v>
                </c:pt>
                <c:pt idx="7">
                  <c:v>Employment Preparation</c:v>
                </c:pt>
                <c:pt idx="8">
                  <c:v>Other Activities</c:v>
                </c:pt>
                <c:pt idx="9">
                  <c:v>Life Skills</c:v>
                </c:pt>
                <c:pt idx="10">
                  <c:v>Group Counseling</c:v>
                </c:pt>
                <c:pt idx="11">
                  <c:v>Sports and wellness</c:v>
                </c:pt>
                <c:pt idx="12">
                  <c:v>Home Visits</c:v>
                </c:pt>
                <c:pt idx="13">
                  <c:v>Workshops</c:v>
                </c:pt>
                <c:pt idx="14">
                  <c:v>Family Counseling</c:v>
                </c:pt>
                <c:pt idx="15">
                  <c:v>Leadership Conferences Development</c:v>
                </c:pt>
                <c:pt idx="16">
                  <c:v>Community Service Projects Stand Alone</c:v>
                </c:pt>
                <c:pt idx="17">
                  <c:v>Volunteering</c:v>
                </c:pt>
                <c:pt idx="18">
                  <c:v>Service Learning</c:v>
                </c:pt>
                <c:pt idx="19">
                  <c:v>Civic Duty Action</c:v>
                </c:pt>
                <c:pt idx="20">
                  <c:v>Leadership Municipal or State Activity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7004</c:v>
                </c:pt>
                <c:pt idx="1">
                  <c:v>6958</c:v>
                </c:pt>
                <c:pt idx="2">
                  <c:v>6051</c:v>
                </c:pt>
                <c:pt idx="3">
                  <c:v>5985</c:v>
                </c:pt>
                <c:pt idx="4">
                  <c:v>5534</c:v>
                </c:pt>
                <c:pt idx="5">
                  <c:v>4284</c:v>
                </c:pt>
                <c:pt idx="6">
                  <c:v>4133</c:v>
                </c:pt>
                <c:pt idx="7">
                  <c:v>4077</c:v>
                </c:pt>
                <c:pt idx="8">
                  <c:v>4050</c:v>
                </c:pt>
                <c:pt idx="9">
                  <c:v>3608</c:v>
                </c:pt>
                <c:pt idx="10">
                  <c:v>3295</c:v>
                </c:pt>
                <c:pt idx="11">
                  <c:v>2529</c:v>
                </c:pt>
                <c:pt idx="12">
                  <c:v>2114</c:v>
                </c:pt>
                <c:pt idx="13">
                  <c:v>1681</c:v>
                </c:pt>
                <c:pt idx="14">
                  <c:v>1569</c:v>
                </c:pt>
                <c:pt idx="15">
                  <c:v>1317</c:v>
                </c:pt>
                <c:pt idx="16">
                  <c:v>1302</c:v>
                </c:pt>
                <c:pt idx="17">
                  <c:v>933</c:v>
                </c:pt>
                <c:pt idx="18">
                  <c:v>826</c:v>
                </c:pt>
                <c:pt idx="19">
                  <c:v>810</c:v>
                </c:pt>
                <c:pt idx="20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2-4D57-B07B-7679D432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229728"/>
        <c:axId val="489229400"/>
      </c:barChart>
      <c:catAx>
        <c:axId val="4892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400"/>
        <c:crosses val="autoZero"/>
        <c:auto val="1"/>
        <c:lblAlgn val="ctr"/>
        <c:lblOffset val="100"/>
        <c:noMultiLvlLbl val="0"/>
      </c:catAx>
      <c:valAx>
        <c:axId val="48922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1746"/>
                </a:solidFill>
              </a:rPr>
              <a:t>Total Intervention Minutes LPP Students Received During 2017-18</a:t>
            </a:r>
          </a:p>
        </c:rich>
      </c:tx>
      <c:layout>
        <c:manualLayout>
          <c:xMode val="edge"/>
          <c:yMode val="edge"/>
          <c:x val="0.1738506582990034"/>
          <c:y val="9.37499942328989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Academic Emersion or Academic Support Services</c:v>
                </c:pt>
                <c:pt idx="1">
                  <c:v>Tutoring</c:v>
                </c:pt>
                <c:pt idx="2">
                  <c:v>Enrichment or Cultural Activity</c:v>
                </c:pt>
                <c:pt idx="3">
                  <c:v>College Readiness</c:v>
                </c:pt>
                <c:pt idx="4">
                  <c:v>Mentoring</c:v>
                </c:pt>
                <c:pt idx="5">
                  <c:v>Group Counseling</c:v>
                </c:pt>
                <c:pt idx="6">
                  <c:v>Social Skills</c:v>
                </c:pt>
                <c:pt idx="7">
                  <c:v>Individual Counseling</c:v>
                </c:pt>
                <c:pt idx="8">
                  <c:v>Employment Preparation</c:v>
                </c:pt>
                <c:pt idx="9">
                  <c:v>Life Skills</c:v>
                </c:pt>
                <c:pt idx="10">
                  <c:v>Other Activities</c:v>
                </c:pt>
                <c:pt idx="11">
                  <c:v>Sports and Wellness</c:v>
                </c:pt>
                <c:pt idx="12">
                  <c:v>Workshops</c:v>
                </c:pt>
                <c:pt idx="13">
                  <c:v>Leadership Conferences Development</c:v>
                </c:pt>
                <c:pt idx="14">
                  <c:v>Service Learning</c:v>
                </c:pt>
                <c:pt idx="15">
                  <c:v>Home Visits</c:v>
                </c:pt>
                <c:pt idx="16">
                  <c:v>Civic Duty Action</c:v>
                </c:pt>
                <c:pt idx="17">
                  <c:v>Volunteering</c:v>
                </c:pt>
                <c:pt idx="18">
                  <c:v>Community Service Projects Stand Alone</c:v>
                </c:pt>
                <c:pt idx="19">
                  <c:v>Leadership Municipal or State Activity</c:v>
                </c:pt>
                <c:pt idx="20">
                  <c:v>Family Counseling</c:v>
                </c:pt>
              </c:strCache>
            </c:strRef>
          </c:cat>
          <c:val>
            <c:numRef>
              <c:f>Sheet1!$B$2:$B$22</c:f>
              <c:numCache>
                <c:formatCode>#,##0</c:formatCode>
                <c:ptCount val="21"/>
                <c:pt idx="0">
                  <c:v>7180349</c:v>
                </c:pt>
                <c:pt idx="1">
                  <c:v>4928641</c:v>
                </c:pt>
                <c:pt idx="2">
                  <c:v>3297678</c:v>
                </c:pt>
                <c:pt idx="3">
                  <c:v>2735869</c:v>
                </c:pt>
                <c:pt idx="4">
                  <c:v>2333553</c:v>
                </c:pt>
                <c:pt idx="5">
                  <c:v>2184827</c:v>
                </c:pt>
                <c:pt idx="6">
                  <c:v>1724821</c:v>
                </c:pt>
                <c:pt idx="7">
                  <c:v>1617818</c:v>
                </c:pt>
                <c:pt idx="8">
                  <c:v>1584711</c:v>
                </c:pt>
                <c:pt idx="9">
                  <c:v>1288038</c:v>
                </c:pt>
                <c:pt idx="10">
                  <c:v>1250263</c:v>
                </c:pt>
                <c:pt idx="11">
                  <c:v>1202041</c:v>
                </c:pt>
                <c:pt idx="12">
                  <c:v>572567</c:v>
                </c:pt>
                <c:pt idx="13">
                  <c:v>516522</c:v>
                </c:pt>
                <c:pt idx="14">
                  <c:v>486875</c:v>
                </c:pt>
                <c:pt idx="15">
                  <c:v>358026</c:v>
                </c:pt>
                <c:pt idx="16">
                  <c:v>347532</c:v>
                </c:pt>
                <c:pt idx="17">
                  <c:v>339130</c:v>
                </c:pt>
                <c:pt idx="18">
                  <c:v>288448</c:v>
                </c:pt>
                <c:pt idx="19">
                  <c:v>178137</c:v>
                </c:pt>
                <c:pt idx="20">
                  <c:v>131120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2-4D57-B07B-7679D432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229728"/>
        <c:axId val="489229400"/>
      </c:barChart>
      <c:catAx>
        <c:axId val="4892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400"/>
        <c:crosses val="autoZero"/>
        <c:auto val="1"/>
        <c:lblAlgn val="ctr"/>
        <c:lblOffset val="100"/>
        <c:noMultiLvlLbl val="0"/>
      </c:catAx>
      <c:valAx>
        <c:axId val="48922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84047447302467"/>
          <c:y val="0.92655942873035013"/>
          <c:w val="0.15724861653347225"/>
          <c:h val="5.9378072134715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0A1E"/>
                </a:solidFill>
              </a:rPr>
              <a:t>Total Percentage of Intervention Minutes Spent on each LPP Student By Service Category                   2017-18</a:t>
            </a:r>
          </a:p>
        </c:rich>
      </c:tx>
      <c:layout>
        <c:manualLayout>
          <c:xMode val="edge"/>
          <c:yMode val="edge"/>
          <c:x val="0.20748925622798978"/>
          <c:y val="2.3890510550238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Academic Emersion or Academic Support Services</c:v>
                </c:pt>
                <c:pt idx="1">
                  <c:v>Tutoring</c:v>
                </c:pt>
                <c:pt idx="2">
                  <c:v>Enrichment or Cultural Activity</c:v>
                </c:pt>
                <c:pt idx="3">
                  <c:v>College Readiness</c:v>
                </c:pt>
                <c:pt idx="4">
                  <c:v>Mentoring</c:v>
                </c:pt>
                <c:pt idx="5">
                  <c:v>Group Counseling</c:v>
                </c:pt>
                <c:pt idx="6">
                  <c:v>Social Skills</c:v>
                </c:pt>
                <c:pt idx="7">
                  <c:v>Individual Counseling</c:v>
                </c:pt>
                <c:pt idx="8">
                  <c:v>Employment Preparation</c:v>
                </c:pt>
                <c:pt idx="9">
                  <c:v>Civic Duty / Leadership</c:v>
                </c:pt>
                <c:pt idx="10">
                  <c:v>Life Skills</c:v>
                </c:pt>
                <c:pt idx="11">
                  <c:v>Other Activities</c:v>
                </c:pt>
                <c:pt idx="12">
                  <c:v>Sports and Wellness</c:v>
                </c:pt>
                <c:pt idx="13">
                  <c:v>Workshops</c:v>
                </c:pt>
                <c:pt idx="14">
                  <c:v>Service Learning</c:v>
                </c:pt>
                <c:pt idx="15">
                  <c:v>Home Visits</c:v>
                </c:pt>
                <c:pt idx="16">
                  <c:v>Volunteering</c:v>
                </c:pt>
                <c:pt idx="17">
                  <c:v>Community Service Projects Stand Alone</c:v>
                </c:pt>
                <c:pt idx="18">
                  <c:v>Family Counseling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0.20612210895498473</c:v>
                </c:pt>
                <c:pt idx="1">
                  <c:v>0.1414836350157917</c:v>
                </c:pt>
                <c:pt idx="2">
                  <c:v>9.4664527311201188E-2</c:v>
                </c:pt>
                <c:pt idx="3">
                  <c:v>7.8537002603155506E-2</c:v>
                </c:pt>
                <c:pt idx="4">
                  <c:v>6.6987950824985168E-2</c:v>
                </c:pt>
                <c:pt idx="5">
                  <c:v>6.2718559911474001E-2</c:v>
                </c:pt>
                <c:pt idx="6">
                  <c:v>4.9513434805166949E-2</c:v>
                </c:pt>
                <c:pt idx="7">
                  <c:v>4.6441761823183728E-2</c:v>
                </c:pt>
                <c:pt idx="8">
                  <c:v>4.5491378400153361E-2</c:v>
                </c:pt>
                <c:pt idx="9">
                  <c:v>3.8197881041402294E-2</c:v>
                </c:pt>
                <c:pt idx="10">
                  <c:v>3.6974958873748423E-2</c:v>
                </c:pt>
                <c:pt idx="11">
                  <c:v>3.5890573885529249E-2</c:v>
                </c:pt>
                <c:pt idx="12">
                  <c:v>3.450629293511482E-2</c:v>
                </c:pt>
                <c:pt idx="13">
                  <c:v>1.6436348366636318E-2</c:v>
                </c:pt>
                <c:pt idx="14">
                  <c:v>1.3976437885882452E-2</c:v>
                </c:pt>
                <c:pt idx="15">
                  <c:v>1.0277644468356254E-2</c:v>
                </c:pt>
                <c:pt idx="16">
                  <c:v>9.7352079696828055E-3</c:v>
                </c:pt>
                <c:pt idx="17">
                  <c:v>8.2803092278449734E-3</c:v>
                </c:pt>
                <c:pt idx="18">
                  <c:v>3.7639856957060996E-3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2-4D57-B07B-7679D4323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9229728"/>
        <c:axId val="489229400"/>
      </c:barChart>
      <c:catAx>
        <c:axId val="4892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400"/>
        <c:crosses val="autoZero"/>
        <c:auto val="1"/>
        <c:lblAlgn val="ctr"/>
        <c:lblOffset val="100"/>
        <c:noMultiLvlLbl val="0"/>
      </c:catAx>
      <c:valAx>
        <c:axId val="48922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84047447302467"/>
          <c:y val="0.92655942873035013"/>
          <c:w val="9.6318962209310327E-2"/>
          <c:h val="5.4268278078921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1746"/>
                </a:solidFill>
              </a:rPr>
              <a:t>PLP Created Within First Year of Program Participation </a:t>
            </a:r>
          </a:p>
          <a:p>
            <a:pPr>
              <a:defRPr/>
            </a:pPr>
            <a:r>
              <a:rPr lang="en-US" b="1" dirty="0">
                <a:solidFill>
                  <a:srgbClr val="001746"/>
                </a:solidFill>
              </a:rPr>
              <a:t>2017-18</a:t>
            </a:r>
          </a:p>
        </c:rich>
      </c:tx>
      <c:layout>
        <c:manualLayout>
          <c:xMode val="edge"/>
          <c:yMode val="edge"/>
          <c:x val="0.12060808896676398"/>
          <c:y val="1.7557684597624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9C-42A1-8C0B-AD8A361880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9C-42A1-8C0B-AD8A361880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9C-42A1-8C0B-AD8A36188082}"/>
              </c:ext>
            </c:extLst>
          </c:dPt>
          <c:dLbls>
            <c:dLbl>
              <c:idx val="0"/>
              <c:layout>
                <c:manualLayout>
                  <c:x val="-0.12339611219364631"/>
                  <c:y val="-0.118916504223521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9C-42A1-8C0B-AD8A36188082}"/>
                </c:ext>
              </c:extLst>
            </c:dLbl>
            <c:dLbl>
              <c:idx val="1"/>
              <c:layout>
                <c:manualLayout>
                  <c:x val="4.0898639597310674E-2"/>
                  <c:y val="0.114587567223812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9C-42A1-8C0B-AD8A36188082}"/>
                </c:ext>
              </c:extLst>
            </c:dLbl>
            <c:dLbl>
              <c:idx val="2"/>
              <c:layout>
                <c:manualLayout>
                  <c:x val="8.1403094912302076E-3"/>
                  <c:y val="0.105294609652579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9C-42A1-8C0B-AD8A36188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Not Reported </c:v>
                </c:pt>
                <c:pt idx="2">
                  <c:v>Started After 06/30 or Program Year No PLP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7262</c:v>
                </c:pt>
                <c:pt idx="1">
                  <c:v>866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2A1-8C0B-AD8A36188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938016452120585E-2"/>
          <c:y val="0.89315837861003966"/>
          <c:w val="0.96752738615504486"/>
          <c:h val="9.2779056585514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1746"/>
                </a:solidFill>
              </a:rPr>
              <a:t>PLP Last Updated Time Frames </a:t>
            </a:r>
          </a:p>
          <a:p>
            <a:pPr>
              <a:defRPr/>
            </a:pPr>
            <a:r>
              <a:rPr lang="en-US" dirty="0">
                <a:solidFill>
                  <a:srgbClr val="001746"/>
                </a:solidFill>
              </a:rPr>
              <a:t>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PLP Last Updated Duing 2017-18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9C-42A1-8C0B-AD8A361880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09C-42A1-8C0B-AD8A361880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9C-42A1-8C0B-AD8A361880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9C-42A1-8C0B-AD8A36188082}"/>
              </c:ext>
            </c:extLst>
          </c:dPt>
          <c:dLbls>
            <c:dLbl>
              <c:idx val="0"/>
              <c:layout>
                <c:manualLayout>
                  <c:x val="-0.12339611219364631"/>
                  <c:y val="-0.118916504223521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9C-42A1-8C0B-AD8A36188082}"/>
                </c:ext>
              </c:extLst>
            </c:dLbl>
            <c:dLbl>
              <c:idx val="1"/>
              <c:layout>
                <c:manualLayout>
                  <c:x val="9.9056534735851187E-2"/>
                  <c:y val="1.80203019368752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9C-42A1-8C0B-AD8A36188082}"/>
                </c:ext>
              </c:extLst>
            </c:dLbl>
            <c:dLbl>
              <c:idx val="2"/>
              <c:layout>
                <c:manualLayout>
                  <c:x val="7.4231544924931239E-2"/>
                  <c:y val="0.115583827575242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9C-42A1-8C0B-AD8A36188082}"/>
                </c:ext>
              </c:extLst>
            </c:dLbl>
            <c:dLbl>
              <c:idx val="3"/>
              <c:layout>
                <c:manualLayout>
                  <c:x val="1.7263116571785499E-2"/>
                  <c:y val="0.122852294250203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9C-42A1-8C0B-AD8A36188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Between 09/01/2017 and 08/31/2018</c:v>
                </c:pt>
                <c:pt idx="1">
                  <c:v>Before 09/01/2017</c:v>
                </c:pt>
                <c:pt idx="2">
                  <c:v>Not Reported </c:v>
                </c:pt>
                <c:pt idx="3">
                  <c:v>Entered Program After 06/30/2018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11092</c:v>
                </c:pt>
                <c:pt idx="1">
                  <c:v>1683</c:v>
                </c:pt>
                <c:pt idx="2">
                  <c:v>2313</c:v>
                </c:pt>
                <c:pt idx="3">
                  <c:v>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2A1-8C0B-AD8A36188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938016452120585E-2"/>
          <c:y val="0.80098053447250905"/>
          <c:w val="0.96752738615504486"/>
          <c:h val="0.1849569007230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srgbClr val="001746"/>
                </a:solidFill>
              </a:rPr>
              <a:t>Number of LPP Students Reported in 2017-18 </a:t>
            </a:r>
          </a:p>
          <a:p>
            <a:pPr>
              <a:defRPr sz="2600"/>
            </a:pPr>
            <a:r>
              <a:rPr lang="en-US" sz="2600" b="1" dirty="0">
                <a:solidFill>
                  <a:srgbClr val="001746"/>
                </a:solidFill>
              </a:rPr>
              <a:t>Who Received a Social Emotional Assessment</a:t>
            </a:r>
          </a:p>
        </c:rich>
      </c:tx>
      <c:layout>
        <c:manualLayout>
          <c:xMode val="edge"/>
          <c:yMode val="edge"/>
          <c:x val="0.15489062499999998"/>
          <c:y val="4.6874997116449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52534448818893E-2"/>
          <c:y val="0.22444929721645562"/>
          <c:w val="0.90325996555118115"/>
          <c:h val="0.64624436231272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499999999999717E-3"/>
                  <c:y val="-6.32811538335904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882750984251967E-2"/>
                      <c:h val="7.36289939942793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46A-44B1-8952-1F0FB6525BC9}"/>
                </c:ext>
              </c:extLst>
            </c:dLbl>
            <c:dLbl>
              <c:idx val="1"/>
              <c:layout>
                <c:manualLayout>
                  <c:x val="-4.6874844286550798E-3"/>
                  <c:y val="-0.33515622938261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6A-44B1-8952-1F0FB6525BC9}"/>
                </c:ext>
              </c:extLst>
            </c:dLbl>
            <c:dLbl>
              <c:idx val="2"/>
              <c:layout>
                <c:manualLayout>
                  <c:x val="3.9774059344806056E-3"/>
                  <c:y val="-0.23203114345280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515624999999993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46A-44B1-8952-1F0FB6525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Program Entry Date  After 06/30/2018</c:v>
                </c:pt>
                <c:pt idx="1">
                  <c:v>Yes</c:v>
                </c:pt>
                <c:pt idx="2">
                  <c:v>Not Reported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552</c:v>
                </c:pt>
                <c:pt idx="1">
                  <c:v>9448</c:v>
                </c:pt>
                <c:pt idx="2">
                  <c:v>5640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A-44B1-8952-1F0FB6525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256280"/>
        <c:axId val="156998480"/>
      </c:barChart>
      <c:catAx>
        <c:axId val="33525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98480"/>
        <c:crosses val="autoZero"/>
        <c:auto val="1"/>
        <c:lblAlgn val="ctr"/>
        <c:lblOffset val="100"/>
        <c:noMultiLvlLbl val="0"/>
      </c:catAx>
      <c:valAx>
        <c:axId val="1569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25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1746"/>
                </a:solidFill>
              </a:rPr>
              <a:t>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Capital Region</c:v>
                </c:pt>
                <c:pt idx="1">
                  <c:v>Central</c:v>
                </c:pt>
                <c:pt idx="2">
                  <c:v>Finger Lakes</c:v>
                </c:pt>
                <c:pt idx="3">
                  <c:v>Hudson Valley</c:v>
                </c:pt>
                <c:pt idx="4">
                  <c:v>Long Island</c:v>
                </c:pt>
                <c:pt idx="5">
                  <c:v>Mohawk Valley</c:v>
                </c:pt>
                <c:pt idx="6">
                  <c:v>New York City</c:v>
                </c:pt>
                <c:pt idx="7">
                  <c:v>North Country</c:v>
                </c:pt>
                <c:pt idx="8">
                  <c:v>Southern Tier</c:v>
                </c:pt>
                <c:pt idx="9">
                  <c:v>Western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15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0-4F0B-880D-4AB2B8FB5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78128"/>
        <c:axId val="247878456"/>
      </c:barChart>
      <c:catAx>
        <c:axId val="2478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456"/>
        <c:crosses val="autoZero"/>
        <c:auto val="1"/>
        <c:lblAlgn val="ctr"/>
        <c:lblOffset val="100"/>
        <c:noMultiLvlLbl val="0"/>
      </c:catAx>
      <c:valAx>
        <c:axId val="24787845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600" dirty="0"/>
              <a:t>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Students Actually Served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CUNY</c:v>
                </c:pt>
                <c:pt idx="1">
                  <c:v>Independent</c:v>
                </c:pt>
                <c:pt idx="2">
                  <c:v>SUNY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2696</c:v>
                </c:pt>
                <c:pt idx="1">
                  <c:v>4861</c:v>
                </c:pt>
                <c:pt idx="2">
                  <c:v>8035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0-4F0B-880D-4AB2B8FB5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Students Contracted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CUNY</c:v>
                </c:pt>
                <c:pt idx="1">
                  <c:v>Independent</c:v>
                </c:pt>
                <c:pt idx="2">
                  <c:v>SUNY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2214</c:v>
                </c:pt>
                <c:pt idx="1">
                  <c:v>4686</c:v>
                </c:pt>
                <c:pt idx="2">
                  <c:v>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F-43E4-9E0C-C02E75DBC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78128"/>
        <c:axId val="247878456"/>
      </c:barChart>
      <c:catAx>
        <c:axId val="24787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456"/>
        <c:crosses val="autoZero"/>
        <c:auto val="1"/>
        <c:lblAlgn val="ctr"/>
        <c:lblOffset val="100"/>
        <c:noMultiLvlLbl val="0"/>
      </c:catAx>
      <c:valAx>
        <c:axId val="247878456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87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62689279224719E-2"/>
          <c:y val="0.90225329662988329"/>
          <c:w val="0.96269503331314354"/>
          <c:h val="7.9659990612869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1746"/>
                </a:solidFill>
              </a:rPr>
              <a:t>Number of LPP Students Served By Gender                                                             2017-18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Non-Binary/Unknown/Not Reported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6619</c:v>
                </c:pt>
                <c:pt idx="1">
                  <c:v>8945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2-400C-BD64-18669BFFE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840304"/>
        <c:axId val="234378712"/>
      </c:barChart>
      <c:catAx>
        <c:axId val="2338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378712"/>
        <c:crosses val="autoZero"/>
        <c:auto val="1"/>
        <c:lblAlgn val="ctr"/>
        <c:lblOffset val="100"/>
        <c:noMultiLvlLbl val="0"/>
      </c:catAx>
      <c:valAx>
        <c:axId val="23437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1746"/>
                </a:solidFill>
              </a:rPr>
              <a:t>Race/Ethnicity of LPP Students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Native Hawaiian or Other Pacific Islander</c:v>
                </c:pt>
                <c:pt idx="5">
                  <c:v>White</c:v>
                </c:pt>
                <c:pt idx="6">
                  <c:v>2 or More Races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224</c:v>
                </c:pt>
                <c:pt idx="1">
                  <c:v>690</c:v>
                </c:pt>
                <c:pt idx="2">
                  <c:v>5879</c:v>
                </c:pt>
                <c:pt idx="3">
                  <c:v>2907</c:v>
                </c:pt>
                <c:pt idx="4">
                  <c:v>36</c:v>
                </c:pt>
                <c:pt idx="5">
                  <c:v>3876</c:v>
                </c:pt>
                <c:pt idx="6">
                  <c:v>1628</c:v>
                </c:pt>
                <c:pt idx="7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2-400C-BD64-18669BFFE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840304"/>
        <c:axId val="234378712"/>
      </c:barChart>
      <c:catAx>
        <c:axId val="2338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378712"/>
        <c:crosses val="autoZero"/>
        <c:auto val="1"/>
        <c:lblAlgn val="ctr"/>
        <c:lblOffset val="100"/>
        <c:noMultiLvlLbl val="0"/>
      </c:catAx>
      <c:valAx>
        <c:axId val="23437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1746"/>
                </a:solidFill>
              </a:rPr>
              <a:t>Race/Ethnicity and Gender of LPP Students Served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3.3608660386205552E-3"/>
                  <c:y val="9.2273616327995304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15686011600872E-2"/>
                      <c:h val="5.04609343958578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8C5-40F1-8ED0-F579D9D84CAB}"/>
                </c:ext>
              </c:extLst>
            </c:dLbl>
            <c:dLbl>
              <c:idx val="7"/>
              <c:layout>
                <c:manualLayout>
                  <c:x val="-4.4812135267370988E-3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C5-40F1-8ED0-F579D9D84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Native Hawaiian or Other Pacific Islander</c:v>
                </c:pt>
                <c:pt idx="5">
                  <c:v>White</c:v>
                </c:pt>
                <c:pt idx="6">
                  <c:v>2 or More Races</c:v>
                </c:pt>
                <c:pt idx="7">
                  <c:v>Unknown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127</c:v>
                </c:pt>
                <c:pt idx="1">
                  <c:v>413</c:v>
                </c:pt>
                <c:pt idx="2">
                  <c:v>3459</c:v>
                </c:pt>
                <c:pt idx="3">
                  <c:v>1602</c:v>
                </c:pt>
                <c:pt idx="4">
                  <c:v>21</c:v>
                </c:pt>
                <c:pt idx="5">
                  <c:v>2145</c:v>
                </c:pt>
                <c:pt idx="6">
                  <c:v>1006</c:v>
                </c:pt>
                <c:pt idx="7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2-400C-BD64-18669BFFE1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2182029010564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C5-40F1-8ED0-F579D9D84CAB}"/>
                </c:ext>
              </c:extLst>
            </c:dLbl>
            <c:dLbl>
              <c:idx val="1"/>
              <c:layout>
                <c:manualLayout>
                  <c:x val="5.6015169084213737E-3"/>
                  <c:y val="2.3437498558225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C5-40F1-8ED0-F579D9D84CAB}"/>
                </c:ext>
              </c:extLst>
            </c:dLbl>
            <c:dLbl>
              <c:idx val="2"/>
              <c:layout>
                <c:manualLayout>
                  <c:x val="1.0082730435158472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C5-40F1-8ED0-F579D9D84CAB}"/>
                </c:ext>
              </c:extLst>
            </c:dLbl>
            <c:dLbl>
              <c:idx val="3"/>
              <c:layout>
                <c:manualLayout>
                  <c:x val="1.00827304351584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5-40F1-8ED0-F579D9D84CAB}"/>
                </c:ext>
              </c:extLst>
            </c:dLbl>
            <c:dLbl>
              <c:idx val="5"/>
              <c:layout>
                <c:manualLayout>
                  <c:x val="1.1203033816842664E-2"/>
                  <c:y val="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C5-40F1-8ED0-F579D9D84CAB}"/>
                </c:ext>
              </c:extLst>
            </c:dLbl>
            <c:dLbl>
              <c:idx val="7"/>
              <c:layout>
                <c:manualLayout>
                  <c:x val="4.4812135267370988E-3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C5-40F1-8ED0-F579D9D84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Native Hawaiian or Other Pacific Islander</c:v>
                </c:pt>
                <c:pt idx="5">
                  <c:v>White</c:v>
                </c:pt>
                <c:pt idx="6">
                  <c:v>2 or More Races</c:v>
                </c:pt>
                <c:pt idx="7">
                  <c:v>Unknown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97</c:v>
                </c:pt>
                <c:pt idx="1">
                  <c:v>307</c:v>
                </c:pt>
                <c:pt idx="2">
                  <c:v>2357</c:v>
                </c:pt>
                <c:pt idx="3">
                  <c:v>1253</c:v>
                </c:pt>
                <c:pt idx="4">
                  <c:v>13</c:v>
                </c:pt>
                <c:pt idx="5">
                  <c:v>1713</c:v>
                </c:pt>
                <c:pt idx="6">
                  <c:v>755</c:v>
                </c:pt>
                <c:pt idx="7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5-40F1-8ED0-F579D9D84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Non-Binary or 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8421236717899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C5-40F1-8ED0-F579D9D84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American Indian or Alaskan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Hispanic or Latino</c:v>
                </c:pt>
                <c:pt idx="4">
                  <c:v>Native Hawaiian or Other Pacific Islander</c:v>
                </c:pt>
                <c:pt idx="5">
                  <c:v>White</c:v>
                </c:pt>
                <c:pt idx="6">
                  <c:v>2 or More Races</c:v>
                </c:pt>
                <c:pt idx="7">
                  <c:v>Unknown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2" formatCode="#,##0">
                  <c:v>17</c:v>
                </c:pt>
                <c:pt idx="3" formatCode="#,##0">
                  <c:v>6</c:v>
                </c:pt>
                <c:pt idx="5" formatCode="#,##0">
                  <c:v>4</c:v>
                </c:pt>
                <c:pt idx="6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5-40F1-8ED0-F579D9D8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840304"/>
        <c:axId val="234378712"/>
      </c:barChart>
      <c:catAx>
        <c:axId val="2338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378712"/>
        <c:crosses val="autoZero"/>
        <c:auto val="1"/>
        <c:lblAlgn val="ctr"/>
        <c:lblOffset val="100"/>
        <c:noMultiLvlLbl val="0"/>
      </c:catAx>
      <c:valAx>
        <c:axId val="234378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8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42" tIns="47421" rIns="94842" bIns="47421" rtlCol="0"/>
          <a:lstStyle>
            <a:lvl1pPr algn="r">
              <a:defRPr sz="1200"/>
            </a:lvl1pPr>
          </a:lstStyle>
          <a:p>
            <a:fld id="{B7CD26B3-4B39-432C-B6AE-432E60815F16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2" tIns="47421" rIns="94842" bIns="474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42" tIns="47421" rIns="94842" bIns="474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42" tIns="47421" rIns="94842" bIns="47421" rtlCol="0" anchor="b"/>
          <a:lstStyle>
            <a:lvl1pPr algn="r">
              <a:defRPr sz="1200"/>
            </a:lvl1pPr>
          </a:lstStyle>
          <a:p>
            <a:fld id="{F89C0600-18AE-4EF2-AEDC-6E1CFF43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9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4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0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6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5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0BEF3C-7DC4-4D95-A98D-A1C72D682181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9A0E4E-AD0D-46D3-A42F-ABE13288C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7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967DCF-514C-4576-AC90-F565CE444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060"/>
            <a:ext cx="9144000" cy="926123"/>
          </a:xfrm>
        </p:spPr>
        <p:txBody>
          <a:bodyPr>
            <a:normAutofit fontScale="85000" lnSpcReduction="10000"/>
          </a:bodyPr>
          <a:lstStyle/>
          <a:p>
            <a:r>
              <a:rPr lang="en-US" sz="6000" b="1" dirty="0">
                <a:solidFill>
                  <a:srgbClr val="001746"/>
                </a:solidFill>
              </a:rPr>
              <a:t>2017-18 Final Report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EEE1A-AEC6-44CB-BA33-2D6D7EE9D590}"/>
              </a:ext>
            </a:extLst>
          </p:cNvPr>
          <p:cNvSpPr txBox="1"/>
          <p:nvPr/>
        </p:nvSpPr>
        <p:spPr>
          <a:xfrm>
            <a:off x="4901938" y="5901179"/>
            <a:ext cx="26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are as of 03/12/2019</a:t>
            </a:r>
          </a:p>
        </p:txBody>
      </p:sp>
      <p:pic>
        <p:nvPicPr>
          <p:cNvPr id="1028" name="Picture 4" descr="YSLPP">
            <a:extLst>
              <a:ext uri="{FF2B5EF4-FFF2-40B4-BE49-F238E27FC236}">
                <a16:creationId xmlns:a16="http://schemas.microsoft.com/office/drawing/2014/main" id="{C5167F4C-B085-4241-94D7-9CEDDF2C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29" y="162849"/>
            <a:ext cx="4017213" cy="40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5A5406-AE96-4356-9BE8-A121DF06E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852071"/>
              </p:ext>
            </p:extLst>
          </p:nvPr>
        </p:nvGraphicFramePr>
        <p:xfrm>
          <a:off x="422031" y="719666"/>
          <a:ext cx="1133621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0D14B-7181-43BC-931E-AE1F698EA450}"/>
              </a:ext>
            </a:extLst>
          </p:cNvPr>
          <p:cNvSpPr txBox="1"/>
          <p:nvPr/>
        </p:nvSpPr>
        <p:spPr>
          <a:xfrm>
            <a:off x="3338844" y="6488668"/>
            <a:ext cx="575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During 2017-18 there were 15,592 students served by LPP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19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5A5406-AE96-4356-9BE8-A121DF06E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99226"/>
              </p:ext>
            </p:extLst>
          </p:nvPr>
        </p:nvGraphicFramePr>
        <p:xfrm>
          <a:off x="422031" y="719666"/>
          <a:ext cx="1133621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0D14B-7181-43BC-931E-AE1F698EA450}"/>
              </a:ext>
            </a:extLst>
          </p:cNvPr>
          <p:cNvSpPr txBox="1"/>
          <p:nvPr/>
        </p:nvSpPr>
        <p:spPr>
          <a:xfrm>
            <a:off x="2860709" y="6488668"/>
            <a:ext cx="645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During 2017-18 there were 15,640 students served by LPP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81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5A5406-AE96-4356-9BE8-A121DF06E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21969"/>
              </p:ext>
            </p:extLst>
          </p:nvPr>
        </p:nvGraphicFramePr>
        <p:xfrm>
          <a:off x="103695" y="719666"/>
          <a:ext cx="1183063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0D14B-7181-43BC-931E-AE1F698EA450}"/>
              </a:ext>
            </a:extLst>
          </p:cNvPr>
          <p:cNvSpPr txBox="1"/>
          <p:nvPr/>
        </p:nvSpPr>
        <p:spPr>
          <a:xfrm>
            <a:off x="668215" y="6260123"/>
            <a:ext cx="989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Approximately 66.20% of LPP students (15,592) served were reported as being in Grade 9-13 (10,275).</a:t>
            </a:r>
          </a:p>
        </p:txBody>
      </p:sp>
    </p:spTree>
    <p:extLst>
      <p:ext uri="{BB962C8B-B14F-4D97-AF65-F5344CB8AC3E}">
        <p14:creationId xmlns:p14="http://schemas.microsoft.com/office/powerpoint/2010/main" val="405775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1FE8-2B0A-48BA-B238-BC14B5CF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1746"/>
                </a:solidFill>
              </a:rPr>
              <a:t>Reasons Why Students Are Referred to the LPP Program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3AED38-55B2-4DDF-A03B-3DD0780F9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150301"/>
              </p:ext>
            </p:extLst>
          </p:nvPr>
        </p:nvGraphicFramePr>
        <p:xfrm>
          <a:off x="515816" y="757646"/>
          <a:ext cx="11172092" cy="536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B7D2DB-4E32-4236-B8A5-2F02DCF30093}"/>
              </a:ext>
            </a:extLst>
          </p:cNvPr>
          <p:cNvSpPr txBox="1"/>
          <p:nvPr/>
        </p:nvSpPr>
        <p:spPr>
          <a:xfrm>
            <a:off x="1052510" y="6327300"/>
            <a:ext cx="878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Each LPP student must have one or more reason for referral.  </a:t>
            </a:r>
          </a:p>
        </p:txBody>
      </p:sp>
    </p:spTree>
    <p:extLst>
      <p:ext uri="{BB962C8B-B14F-4D97-AF65-F5344CB8AC3E}">
        <p14:creationId xmlns:p14="http://schemas.microsoft.com/office/powerpoint/2010/main" val="93973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1FE8-2B0A-48BA-B238-BC14B5CF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1746"/>
                </a:solidFill>
              </a:rPr>
              <a:t>Reasons Why Students Are Referred to the LPP Program 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3AED38-55B2-4DDF-A03B-3DD0780F9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066758"/>
              </p:ext>
            </p:extLst>
          </p:nvPr>
        </p:nvGraphicFramePr>
        <p:xfrm>
          <a:off x="115410" y="941034"/>
          <a:ext cx="11878322" cy="5178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CB7D2DB-4E32-4236-B8A5-2F02DCF30093}"/>
              </a:ext>
            </a:extLst>
          </p:cNvPr>
          <p:cNvSpPr txBox="1"/>
          <p:nvPr/>
        </p:nvSpPr>
        <p:spPr>
          <a:xfrm>
            <a:off x="198268" y="6314920"/>
            <a:ext cx="1138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Each LPP student can have one or more reason for referral. Over 2000 instances of “Other” was used as a primary referral reason- we are not sure what this means and we need clarification. Referral reason missing for 403 students. 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23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8A1232-2E47-41AF-8E99-EFF652E33E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370"/>
              </p:ext>
            </p:extLst>
          </p:nvPr>
        </p:nvGraphicFramePr>
        <p:xfrm>
          <a:off x="914400" y="375140"/>
          <a:ext cx="10433538" cy="518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3B4B34-D39B-4BAD-BFCB-EAED52268B11}"/>
              </a:ext>
            </a:extLst>
          </p:cNvPr>
          <p:cNvSpPr txBox="1"/>
          <p:nvPr/>
        </p:nvSpPr>
        <p:spPr>
          <a:xfrm>
            <a:off x="351693" y="5697417"/>
            <a:ext cx="1112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LPP programs reported that 61 or less than 1% of the total number of LPP students (15,592) dropped out of school.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829C4-F3E5-4F61-A16A-23AE1E0181D3}"/>
              </a:ext>
            </a:extLst>
          </p:cNvPr>
          <p:cNvSpPr txBox="1"/>
          <p:nvPr/>
        </p:nvSpPr>
        <p:spPr>
          <a:xfrm>
            <a:off x="304800" y="6224956"/>
            <a:ext cx="1112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During 2017-18 approximately 89.4% of LPP students were either promoted or graduated from the program</a:t>
            </a:r>
          </a:p>
        </p:txBody>
      </p:sp>
    </p:spTree>
    <p:extLst>
      <p:ext uri="{BB962C8B-B14F-4D97-AF65-F5344CB8AC3E}">
        <p14:creationId xmlns:p14="http://schemas.microsoft.com/office/powerpoint/2010/main" val="379735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44C5A5-7B45-475D-8336-BAC334D89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112598"/>
              </p:ext>
            </p:extLst>
          </p:nvPr>
        </p:nvGraphicFramePr>
        <p:xfrm>
          <a:off x="798745" y="801793"/>
          <a:ext cx="10594510" cy="527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08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44C5A5-7B45-475D-8336-BAC334D89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408543"/>
              </p:ext>
            </p:extLst>
          </p:nvPr>
        </p:nvGraphicFramePr>
        <p:xfrm>
          <a:off x="798745" y="801793"/>
          <a:ext cx="10594510" cy="527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37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44C5A5-7B45-475D-8336-BAC334D89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177064"/>
              </p:ext>
            </p:extLst>
          </p:nvPr>
        </p:nvGraphicFramePr>
        <p:xfrm>
          <a:off x="329938" y="719666"/>
          <a:ext cx="112556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05B6EC-F83B-42EB-9238-52144688EB87}"/>
              </a:ext>
            </a:extLst>
          </p:cNvPr>
          <p:cNvSpPr txBox="1"/>
          <p:nvPr/>
        </p:nvSpPr>
        <p:spPr>
          <a:xfrm>
            <a:off x="201478" y="6327907"/>
            <a:ext cx="1113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1746"/>
                </a:solidFill>
              </a:rPr>
              <a:t>During 2017-18 (09/01/17-08/31/18) LPP students (15,592) received an average of 2,215 minutes of LPP intervention minutes or approximately 37 hours of intervention services.  Total Service Minutes = 34,546,966</a:t>
            </a:r>
          </a:p>
        </p:txBody>
      </p:sp>
    </p:spTree>
    <p:extLst>
      <p:ext uri="{BB962C8B-B14F-4D97-AF65-F5344CB8AC3E}">
        <p14:creationId xmlns:p14="http://schemas.microsoft.com/office/powerpoint/2010/main" val="82134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44C5A5-7B45-475D-8336-BAC334D89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556630"/>
              </p:ext>
            </p:extLst>
          </p:nvPr>
        </p:nvGraphicFramePr>
        <p:xfrm>
          <a:off x="798745" y="809542"/>
          <a:ext cx="10594510" cy="527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66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9E5DE5-E6D7-4307-AF62-52B5FA5C1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13035"/>
              </p:ext>
            </p:extLst>
          </p:nvPr>
        </p:nvGraphicFramePr>
        <p:xfrm>
          <a:off x="949569" y="492369"/>
          <a:ext cx="9257323" cy="586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51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A7BD01-73A4-4B03-A256-1F5D88FDE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174944"/>
              </p:ext>
            </p:extLst>
          </p:nvPr>
        </p:nvGraphicFramePr>
        <p:xfrm>
          <a:off x="433753" y="293078"/>
          <a:ext cx="11136923" cy="578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49BB9E-122C-4CED-A7B2-4387DA2BA1D2}"/>
              </a:ext>
            </a:extLst>
          </p:cNvPr>
          <p:cNvSpPr txBox="1"/>
          <p:nvPr/>
        </p:nvSpPr>
        <p:spPr>
          <a:xfrm>
            <a:off x="480646" y="6353908"/>
            <a:ext cx="1027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During 2017-18 approximately 88.31% of PLP’s were created for new LPP students (8,223) during 2017-18.</a:t>
            </a:r>
          </a:p>
        </p:txBody>
      </p:sp>
    </p:spTree>
    <p:extLst>
      <p:ext uri="{BB962C8B-B14F-4D97-AF65-F5344CB8AC3E}">
        <p14:creationId xmlns:p14="http://schemas.microsoft.com/office/powerpoint/2010/main" val="311715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A7BD01-73A4-4B03-A256-1F5D88FDE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128603"/>
              </p:ext>
            </p:extLst>
          </p:nvPr>
        </p:nvGraphicFramePr>
        <p:xfrm>
          <a:off x="433753" y="293078"/>
          <a:ext cx="11136923" cy="578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49BB9E-122C-4CED-A7B2-4387DA2BA1D2}"/>
              </a:ext>
            </a:extLst>
          </p:cNvPr>
          <p:cNvSpPr txBox="1"/>
          <p:nvPr/>
        </p:nvSpPr>
        <p:spPr>
          <a:xfrm>
            <a:off x="2841881" y="6380256"/>
            <a:ext cx="737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During 2017-18 approximately 71% of PLP’s were updated for LPP students.</a:t>
            </a:r>
          </a:p>
        </p:txBody>
      </p:sp>
    </p:spTree>
    <p:extLst>
      <p:ext uri="{BB962C8B-B14F-4D97-AF65-F5344CB8AC3E}">
        <p14:creationId xmlns:p14="http://schemas.microsoft.com/office/powerpoint/2010/main" val="212254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099BD9-841F-4161-89E6-EE4B9376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457557"/>
              </p:ext>
            </p:extLst>
          </p:nvPr>
        </p:nvGraphicFramePr>
        <p:xfrm>
          <a:off x="798745" y="801793"/>
          <a:ext cx="10594510" cy="527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91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1FE8-2B0A-48BA-B238-BC14B5CF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1746"/>
                </a:solidFill>
              </a:rPr>
              <a:t>LPP Programs By Region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3AED38-55B2-4DDF-A03B-3DD0780F9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228356"/>
              </p:ext>
            </p:extLst>
          </p:nvPr>
        </p:nvGraphicFramePr>
        <p:xfrm>
          <a:off x="1019908" y="1056444"/>
          <a:ext cx="10503876" cy="493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C4EC923-E234-49D6-9108-F276166FBAAF}"/>
              </a:ext>
            </a:extLst>
          </p:cNvPr>
          <p:cNvSpPr txBox="1"/>
          <p:nvPr/>
        </p:nvSpPr>
        <p:spPr>
          <a:xfrm>
            <a:off x="2152484" y="6445422"/>
            <a:ext cx="872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Approximately 32% of all LPP program (47) sites are located in New York City (15).</a:t>
            </a:r>
          </a:p>
        </p:txBody>
      </p:sp>
    </p:spTree>
    <p:extLst>
      <p:ext uri="{BB962C8B-B14F-4D97-AF65-F5344CB8AC3E}">
        <p14:creationId xmlns:p14="http://schemas.microsoft.com/office/powerpoint/2010/main" val="374397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01FE8-2B0A-48BA-B238-BC14B5CF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6" y="582059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001746"/>
                </a:solidFill>
              </a:rPr>
              <a:t>Number of LPP Students Served Versus Contracted By College Type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3AED38-55B2-4DDF-A03B-3DD0780F9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294396"/>
              </p:ext>
            </p:extLst>
          </p:nvPr>
        </p:nvGraphicFramePr>
        <p:xfrm>
          <a:off x="562708" y="1273377"/>
          <a:ext cx="10806018" cy="467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028362-08FB-4532-BAD2-229008C0FBDD}"/>
              </a:ext>
            </a:extLst>
          </p:cNvPr>
          <p:cNvSpPr txBox="1"/>
          <p:nvPr/>
        </p:nvSpPr>
        <p:spPr>
          <a:xfrm>
            <a:off x="1162974" y="6249879"/>
            <a:ext cx="956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During 2017-18 LPP programs served approximately 105.8% of the contracted number of students.</a:t>
            </a:r>
          </a:p>
        </p:txBody>
      </p:sp>
    </p:spTree>
    <p:extLst>
      <p:ext uri="{BB962C8B-B14F-4D97-AF65-F5344CB8AC3E}">
        <p14:creationId xmlns:p14="http://schemas.microsoft.com/office/powerpoint/2010/main" val="72804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D67173-7674-4718-8E11-AB273A82824E}"/>
              </a:ext>
            </a:extLst>
          </p:cNvPr>
          <p:cNvSpPr txBox="1"/>
          <p:nvPr/>
        </p:nvSpPr>
        <p:spPr>
          <a:xfrm>
            <a:off x="3459726" y="855098"/>
            <a:ext cx="63341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rgbClr val="001746"/>
                </a:solidFill>
              </a:rPr>
              <a:t>Student Demographics</a:t>
            </a:r>
          </a:p>
        </p:txBody>
      </p:sp>
      <p:pic>
        <p:nvPicPr>
          <p:cNvPr id="2050" name="Picture 2" descr="https://lh6.googleusercontent.com/mHg1FkNaPPXLexyx8JZD7PTGDnYY0NjNyE8Z0tSaxmgCakUoVJXgGah_uYpliXxQkHKkMJGezCD-nMuc2J6lDCTqPGPP8CyeQBs1KNfGJSjz1pqJaeiyIpXai66AXfQ_Tnzkw4ja">
            <a:extLst>
              <a:ext uri="{FF2B5EF4-FFF2-40B4-BE49-F238E27FC236}">
                <a16:creationId xmlns:a16="http://schemas.microsoft.com/office/drawing/2014/main" id="{1B52B8A2-75D2-4970-B284-A1D3FF9D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" y="2282265"/>
            <a:ext cx="3098439" cy="3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4.googleusercontent.com/UzaYxmTdElLvH-h-1LlZUbAAx95MjbvGcYQ7QMBGZVgI9SjGNFijcGfrzCafBc-JQRR1CRMQ8uPywvN41gTbmyND7ObCOxWwy9586m0DhEwmHBEr99IAS2wn9-Hf0EUzZjHMV_Mo">
            <a:extLst>
              <a:ext uri="{FF2B5EF4-FFF2-40B4-BE49-F238E27FC236}">
                <a16:creationId xmlns:a16="http://schemas.microsoft.com/office/drawing/2014/main" id="{AEF69DC7-0AA3-49C9-99D1-B39ADAD1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63" y="2282264"/>
            <a:ext cx="4662137" cy="3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SlljWfyxY62xQZGwi2e0QDLv_-CWJ5X0c77GJ46HE3C2jzQbbgmHD8TyLU-JIMNnVJStbnhb2y5uqTvvWnFQsLB-IRDtVlu0zoWa3Up7lMRU9i68ydpC_6t9OClSuS3O7nb6Yb7J">
            <a:extLst>
              <a:ext uri="{FF2B5EF4-FFF2-40B4-BE49-F238E27FC236}">
                <a16:creationId xmlns:a16="http://schemas.microsoft.com/office/drawing/2014/main" id="{E6FC4A27-8B0A-4B13-907C-5D6BB697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71" y="2282264"/>
            <a:ext cx="4159547" cy="309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5A5406-AE96-4356-9BE8-A121DF06E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187328"/>
              </p:ext>
            </p:extLst>
          </p:nvPr>
        </p:nvGraphicFramePr>
        <p:xfrm>
          <a:off x="422032" y="719666"/>
          <a:ext cx="1049215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7A5E1F-2B86-4945-9133-6CDC98848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089749"/>
              </p:ext>
            </p:extLst>
          </p:nvPr>
        </p:nvGraphicFramePr>
        <p:xfrm>
          <a:off x="6752493" y="2058883"/>
          <a:ext cx="500575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153">
                  <a:extLst>
                    <a:ext uri="{9D8B030D-6E8A-4147-A177-3AD203B41FA5}">
                      <a16:colId xmlns:a16="http://schemas.microsoft.com/office/drawing/2014/main" val="3649467264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3241419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73974"/>
                  </a:ext>
                </a:extLst>
              </a:tr>
              <a:tr h="310483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03954"/>
                  </a:ext>
                </a:extLst>
              </a:tr>
              <a:tr h="310483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506675"/>
                  </a:ext>
                </a:extLst>
              </a:tr>
              <a:tr h="310483">
                <a:tc>
                  <a:txBody>
                    <a:bodyPr/>
                    <a:lstStyle/>
                    <a:p>
                      <a:r>
                        <a:rPr lang="en-US" dirty="0"/>
                        <a:t>Non-Binary/Unknown/Not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3480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B50D14B-7181-43BC-931E-AE1F698EA450}"/>
              </a:ext>
            </a:extLst>
          </p:cNvPr>
          <p:cNvSpPr txBox="1"/>
          <p:nvPr/>
        </p:nvSpPr>
        <p:spPr>
          <a:xfrm>
            <a:off x="2014701" y="6400372"/>
            <a:ext cx="752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During 2017-18 LPP served 2,326 more female students than male students.  </a:t>
            </a:r>
          </a:p>
        </p:txBody>
      </p:sp>
    </p:spTree>
    <p:extLst>
      <p:ext uri="{BB962C8B-B14F-4D97-AF65-F5344CB8AC3E}">
        <p14:creationId xmlns:p14="http://schemas.microsoft.com/office/powerpoint/2010/main" val="20109559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423</Words>
  <Application>Microsoft Macintosh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LPP Programs By Region</vt:lpstr>
      <vt:lpstr>  Number of LPP Students Served Versus Contracted By College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Reasons Why Students Are Referred to the LPP Program  </vt:lpstr>
      <vt:lpstr>Reasons Why Students Are Referred to the LPP Program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Liberty Partnerships Program</dc:title>
  <dc:creator>James Bercharlie</dc:creator>
  <cp:lastModifiedBy>Ewelina Zajac-Holdrege</cp:lastModifiedBy>
  <cp:revision>184</cp:revision>
  <cp:lastPrinted>2019-05-06T19:51:58Z</cp:lastPrinted>
  <dcterms:created xsi:type="dcterms:W3CDTF">2019-01-14T14:43:09Z</dcterms:created>
  <dcterms:modified xsi:type="dcterms:W3CDTF">2019-09-23T13:14:24Z</dcterms:modified>
</cp:coreProperties>
</file>